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68" r:id="rId3"/>
    <p:sldId id="272" r:id="rId4"/>
    <p:sldId id="274" r:id="rId5"/>
    <p:sldId id="276" r:id="rId6"/>
    <p:sldId id="277" r:id="rId7"/>
    <p:sldId id="278" r:id="rId8"/>
    <p:sldId id="279" r:id="rId9"/>
    <p:sldId id="280" r:id="rId10"/>
    <p:sldId id="281"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99" autoAdjust="0"/>
    <p:restoredTop sz="94660"/>
  </p:normalViewPr>
  <p:slideViewPr>
    <p:cSldViewPr snapToGrid="0">
      <p:cViewPr varScale="1">
        <p:scale>
          <a:sx n="86" d="100"/>
          <a:sy n="86" d="100"/>
        </p:scale>
        <p:origin x="557"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8BAA0D9-8212-4EE9-98F0-7828FFBAD1BF}" type="datetimeFigureOut">
              <a:rPr lang="en-GB" smtClean="0"/>
              <a:t>09/12/2020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1278362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BAA0D9-8212-4EE9-98F0-7828FFBAD1BF}" type="datetimeFigureOut">
              <a:rPr lang="en-GB" smtClean="0"/>
              <a:t>09/12/2020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699001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BAA0D9-8212-4EE9-98F0-7828FFBAD1BF}" type="datetimeFigureOut">
              <a:rPr lang="en-GB" smtClean="0"/>
              <a:t>09/12/2020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99710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BAA0D9-8212-4EE9-98F0-7828FFBAD1BF}" type="datetimeFigureOut">
              <a:rPr lang="en-GB" smtClean="0"/>
              <a:t>09/12/2020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31409224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BAA0D9-8212-4EE9-98F0-7828FFBAD1BF}" type="datetimeFigureOut">
              <a:rPr lang="en-GB" smtClean="0"/>
              <a:t>09/12/2020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639317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BAA0D9-8212-4EE9-98F0-7828FFBAD1BF}" type="datetimeFigureOut">
              <a:rPr lang="en-GB" smtClean="0"/>
              <a:t>09/12/2020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1191877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BAA0D9-8212-4EE9-98F0-7828FFBAD1BF}" type="datetimeFigureOut">
              <a:rPr lang="en-GB" smtClean="0"/>
              <a:t>09/12/2020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990306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BAA0D9-8212-4EE9-98F0-7828FFBAD1BF}" type="datetimeFigureOut">
              <a:rPr lang="en-GB" smtClean="0"/>
              <a:t>09/12/2020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3427505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BAA0D9-8212-4EE9-98F0-7828FFBAD1BF}" type="datetimeFigureOut">
              <a:rPr lang="en-GB" smtClean="0"/>
              <a:t>09/12/2020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3797060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BAA0D9-8212-4EE9-98F0-7828FFBAD1BF}" type="datetimeFigureOut">
              <a:rPr lang="en-GB" smtClean="0"/>
              <a:t>09/12/2020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2851696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8BAA0D9-8212-4EE9-98F0-7828FFBAD1BF}" type="datetimeFigureOut">
              <a:rPr lang="en-GB" smtClean="0"/>
              <a:t>09/12/2020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1157085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8BAA0D9-8212-4EE9-98F0-7828FFBAD1BF}" type="datetimeFigureOut">
              <a:rPr lang="en-GB" smtClean="0"/>
              <a:t>09/12/2020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1271426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8BAA0D9-8212-4EE9-98F0-7828FFBAD1BF}" type="datetimeFigureOut">
              <a:rPr lang="en-GB" smtClean="0"/>
              <a:t>09/12/2020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1624182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BAA0D9-8212-4EE9-98F0-7828FFBAD1BF}" type="datetimeFigureOut">
              <a:rPr lang="en-GB" smtClean="0"/>
              <a:t>09/12/2020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13195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8BAA0D9-8212-4EE9-98F0-7828FFBAD1BF}" type="datetimeFigureOut">
              <a:rPr lang="en-GB" smtClean="0"/>
              <a:t>09/12/2020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252087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8BAA0D9-8212-4EE9-98F0-7828FFBAD1BF}" type="datetimeFigureOut">
              <a:rPr lang="en-GB" smtClean="0"/>
              <a:t>09/12/2020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3564760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8BAA0D9-8212-4EE9-98F0-7828FFBAD1BF}" type="datetimeFigureOut">
              <a:rPr lang="en-GB" smtClean="0"/>
              <a:t>09/12/2020</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57A3557-0C8E-4223-9C7E-E66637405DB4}" type="slidenum">
              <a:rPr lang="en-GB" smtClean="0"/>
              <a:t>‹#›</a:t>
            </a:fld>
            <a:endParaRPr lang="en-GB"/>
          </a:p>
        </p:txBody>
      </p:sp>
    </p:spTree>
    <p:extLst>
      <p:ext uri="{BB962C8B-B14F-4D97-AF65-F5344CB8AC3E}">
        <p14:creationId xmlns:p14="http://schemas.microsoft.com/office/powerpoint/2010/main" val="33083508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3.xml.rels><?xml version="1.0" encoding="UTF-8" standalone="yes"?>
<Relationships xmlns="http://schemas.openxmlformats.org/package/2006/relationships"><Relationship Id="rId3" Type="http://schemas.openxmlformats.org/officeDocument/2006/relationships/image" Target="../media/image6.gif"/><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gi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3.gif"/><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gif"/><Relationship Id="rId7" Type="http://schemas.openxmlformats.org/officeDocument/2006/relationships/image" Target="../media/image29.gi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8.gif"/><Relationship Id="rId5" Type="http://schemas.openxmlformats.org/officeDocument/2006/relationships/image" Target="../media/image27.jpe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id="{93BAEE20-D275-42F4-A609-D0BB8EC5331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957325" y="1179420"/>
            <a:ext cx="2277350" cy="1675436"/>
          </a:xfrm>
          <a:prstGeom prst="rect">
            <a:avLst/>
          </a:prstGeom>
          <a:noFill/>
          <a:extLst/>
        </p:spPr>
      </p:pic>
      <p:sp>
        <p:nvSpPr>
          <p:cNvPr id="5" name="TextBox 4"/>
          <p:cNvSpPr txBox="1"/>
          <p:nvPr/>
        </p:nvSpPr>
        <p:spPr>
          <a:xfrm>
            <a:off x="1406770" y="3147271"/>
            <a:ext cx="9519138" cy="1938992"/>
          </a:xfrm>
          <a:prstGeom prst="rect">
            <a:avLst/>
          </a:prstGeom>
          <a:noFill/>
        </p:spPr>
        <p:txBody>
          <a:bodyPr wrap="square" rtlCol="0">
            <a:spAutoFit/>
          </a:bodyPr>
          <a:lstStyle/>
          <a:p>
            <a:pPr algn="ctr"/>
            <a:r>
              <a:rPr lang="en-GB" sz="6000" b="1" u="sng" dirty="0">
                <a:solidFill>
                  <a:srgbClr val="FF0000"/>
                </a:solidFill>
                <a:latin typeface="Comic Sans MS" panose="030F0702030302020204" pitchFamily="66" charset="0"/>
              </a:rPr>
              <a:t>You are coming back to school soon!</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6770" y="762965"/>
            <a:ext cx="2872153" cy="228600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7566" y="769792"/>
            <a:ext cx="2836985" cy="2286000"/>
          </a:xfrm>
          <a:prstGeom prst="rect">
            <a:avLst/>
          </a:prstGeom>
        </p:spPr>
      </p:pic>
    </p:spTree>
    <p:extLst>
      <p:ext uri="{BB962C8B-B14F-4D97-AF65-F5344CB8AC3E}">
        <p14:creationId xmlns:p14="http://schemas.microsoft.com/office/powerpoint/2010/main" val="700108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875934" y="559585"/>
            <a:ext cx="8440131"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We cannot wait to see you in school!</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979" y="1160584"/>
            <a:ext cx="10897252" cy="5158154"/>
          </a:xfrm>
          <a:prstGeom prst="rect">
            <a:avLst/>
          </a:prstGeom>
        </p:spPr>
      </p:pic>
    </p:spTree>
    <p:extLst>
      <p:ext uri="{BB962C8B-B14F-4D97-AF65-F5344CB8AC3E}">
        <p14:creationId xmlns:p14="http://schemas.microsoft.com/office/powerpoint/2010/main" val="588087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a:extLst>
              <a:ext uri="{FF2B5EF4-FFF2-40B4-BE49-F238E27FC236}">
                <a16:creationId xmlns:a16="http://schemas.microsoft.com/office/drawing/2014/main" id="{0E9A23CE-FDFF-4FAC-87A8-3FA0A1C85CAF}"/>
              </a:ext>
            </a:extLst>
          </p:cNvPr>
          <p:cNvPicPr/>
          <p:nvPr/>
        </p:nvPicPr>
        <p:blipFill rotWithShape="1">
          <a:blip r:embed="rId3"/>
          <a:srcRect l="20740" t="18909" r="7600" b="9474"/>
          <a:stretch/>
        </p:blipFill>
        <p:spPr bwMode="auto">
          <a:xfrm>
            <a:off x="656492" y="1160586"/>
            <a:ext cx="10890739" cy="5181599"/>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1493909" y="514255"/>
            <a:ext cx="9515746"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We cannot wait to see you in September!</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6184" y="57055"/>
            <a:ext cx="1655884" cy="1655884"/>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794440">
            <a:off x="10533406" y="9478"/>
            <a:ext cx="1655884" cy="1655884"/>
          </a:xfrm>
          <a:prstGeom prst="rect">
            <a:avLst/>
          </a:prstGeom>
        </p:spPr>
      </p:pic>
    </p:spTree>
    <p:extLst>
      <p:ext uri="{BB962C8B-B14F-4D97-AF65-F5344CB8AC3E}">
        <p14:creationId xmlns:p14="http://schemas.microsoft.com/office/powerpoint/2010/main" val="3891071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601601" y="514255"/>
            <a:ext cx="7705956"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What you will find in September:</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493" y="1160586"/>
            <a:ext cx="10900297" cy="5134706"/>
          </a:xfrm>
          <a:prstGeom prst="rect">
            <a:avLst/>
          </a:prstGeom>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584" y="1104900"/>
            <a:ext cx="2878016" cy="2831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8093" y="1160586"/>
            <a:ext cx="2932919" cy="2885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18713" y="3466052"/>
            <a:ext cx="2777287" cy="2817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76914" y="3516923"/>
            <a:ext cx="2755235" cy="2766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2664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408418" y="515742"/>
            <a:ext cx="7835799"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What you will find in September:</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493" y="1160586"/>
            <a:ext cx="10900297" cy="5134706"/>
          </a:xfrm>
          <a:prstGeom prst="rect">
            <a:avLst/>
          </a:prstGeom>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1598" y="1435311"/>
            <a:ext cx="3448671" cy="3427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5109" y="2902904"/>
            <a:ext cx="3366084" cy="3278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0318" y="1386312"/>
            <a:ext cx="3314386" cy="3348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279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522378" y="514255"/>
            <a:ext cx="7643439"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What you should bring to school:</a:t>
            </a:r>
          </a:p>
        </p:txBody>
      </p:sp>
      <p:pic>
        <p:nvPicPr>
          <p:cNvPr id="8" name="Picture 7"/>
          <p:cNvPicPr>
            <a:picLocks noChangeAspect="1"/>
          </p:cNvPicPr>
          <p:nvPr/>
        </p:nvPicPr>
        <p:blipFill>
          <a:blip r:embed="rId3"/>
          <a:stretch>
            <a:fillRect/>
          </a:stretch>
        </p:blipFill>
        <p:spPr>
          <a:xfrm>
            <a:off x="762922" y="1266826"/>
            <a:ext cx="2988463" cy="1748294"/>
          </a:xfrm>
          <a:prstGeom prst="rect">
            <a:avLst/>
          </a:prstGeom>
        </p:spPr>
      </p:pic>
      <p:sp>
        <p:nvSpPr>
          <p:cNvPr id="4" name="Rectangle 3"/>
          <p:cNvSpPr/>
          <p:nvPr/>
        </p:nvSpPr>
        <p:spPr>
          <a:xfrm>
            <a:off x="3751385" y="1309976"/>
            <a:ext cx="4360984" cy="1200329"/>
          </a:xfrm>
          <a:prstGeom prst="rect">
            <a:avLst/>
          </a:prstGeom>
        </p:spPr>
        <p:txBody>
          <a:bodyPr wrap="square">
            <a:spAutoFit/>
          </a:bodyPr>
          <a:lstStyle/>
          <a:p>
            <a:pPr>
              <a:buFont typeface="Wingdings" panose="05000000000000000000" pitchFamily="2" charset="2"/>
              <a:buChar char="ü"/>
            </a:pPr>
            <a:r>
              <a:rPr lang="en-GB" sz="2400" dirty="0">
                <a:latin typeface="Comic Sans MS" panose="030F0702030302020204" pitchFamily="66" charset="0"/>
              </a:rPr>
              <a:t>A packed lunch </a:t>
            </a:r>
          </a:p>
          <a:p>
            <a:r>
              <a:rPr lang="en-GB" sz="2400" dirty="0">
                <a:latin typeface="Comic Sans MS" panose="030F0702030302020204" pitchFamily="66" charset="0"/>
              </a:rPr>
              <a:t>(or a packed lunch will be given to you from school)</a:t>
            </a:r>
          </a:p>
        </p:txBody>
      </p:sp>
      <p:sp>
        <p:nvSpPr>
          <p:cNvPr id="5" name="Rectangle 4"/>
          <p:cNvSpPr/>
          <p:nvPr/>
        </p:nvSpPr>
        <p:spPr>
          <a:xfrm>
            <a:off x="7406443" y="2599621"/>
            <a:ext cx="4100803" cy="830997"/>
          </a:xfrm>
          <a:prstGeom prst="rect">
            <a:avLst/>
          </a:prstGeom>
        </p:spPr>
        <p:txBody>
          <a:bodyPr wrap="none">
            <a:spAutoFit/>
          </a:bodyPr>
          <a:lstStyle/>
          <a:p>
            <a:pPr algn="ctr">
              <a:buFont typeface="Wingdings" panose="05000000000000000000" pitchFamily="2" charset="2"/>
              <a:buChar char="ü"/>
            </a:pPr>
            <a:r>
              <a:rPr lang="en-GB" sz="2400" dirty="0">
                <a:latin typeface="Comic Sans MS" panose="030F0702030302020204" pitchFamily="66" charset="0"/>
              </a:rPr>
              <a:t>Water bottle- make sure </a:t>
            </a:r>
          </a:p>
          <a:p>
            <a:pPr algn="ctr"/>
            <a:r>
              <a:rPr lang="en-GB" sz="2400" dirty="0">
                <a:latin typeface="Comic Sans MS" panose="030F0702030302020204" pitchFamily="66" charset="0"/>
              </a:rPr>
              <a:t>this has your name on</a:t>
            </a:r>
          </a:p>
        </p:txBody>
      </p:sp>
      <p:pic>
        <p:nvPicPr>
          <p:cNvPr id="12" name="Picture 11"/>
          <p:cNvPicPr>
            <a:picLocks noChangeAspect="1"/>
          </p:cNvPicPr>
          <p:nvPr/>
        </p:nvPicPr>
        <p:blipFill>
          <a:blip r:embed="rId4"/>
          <a:stretch>
            <a:fillRect/>
          </a:stretch>
        </p:blipFill>
        <p:spPr>
          <a:xfrm>
            <a:off x="1345911" y="3920290"/>
            <a:ext cx="2743200" cy="1647825"/>
          </a:xfrm>
          <a:prstGeom prst="rect">
            <a:avLst/>
          </a:prstGeom>
        </p:spPr>
      </p:pic>
      <p:sp>
        <p:nvSpPr>
          <p:cNvPr id="6" name="Rectangle 5"/>
          <p:cNvSpPr/>
          <p:nvPr/>
        </p:nvSpPr>
        <p:spPr>
          <a:xfrm>
            <a:off x="762922" y="3410205"/>
            <a:ext cx="3518912" cy="830997"/>
          </a:xfrm>
          <a:prstGeom prst="rect">
            <a:avLst/>
          </a:prstGeom>
        </p:spPr>
        <p:txBody>
          <a:bodyPr wrap="none">
            <a:spAutoFit/>
          </a:bodyPr>
          <a:lstStyle/>
          <a:p>
            <a:pPr>
              <a:buFont typeface="Wingdings" panose="05000000000000000000" pitchFamily="2" charset="2"/>
              <a:buChar char="ü"/>
            </a:pPr>
            <a:r>
              <a:rPr lang="en-GB" sz="2400" dirty="0">
                <a:latin typeface="Comic Sans MS" panose="030F0702030302020204" pitchFamily="66" charset="0"/>
              </a:rPr>
              <a:t>Sun cream / Sun Hat </a:t>
            </a:r>
          </a:p>
          <a:p>
            <a:r>
              <a:rPr lang="en-GB" sz="2400" dirty="0">
                <a:latin typeface="Comic Sans MS" panose="030F0702030302020204" pitchFamily="66" charset="0"/>
              </a:rPr>
              <a:t>(Optional)</a:t>
            </a:r>
          </a:p>
        </p:txBody>
      </p:sp>
      <p:pic>
        <p:nvPicPr>
          <p:cNvPr id="819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5039" y="3015119"/>
            <a:ext cx="2733675" cy="219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4933687" y="4109299"/>
            <a:ext cx="2545747" cy="461665"/>
          </a:xfrm>
          <a:prstGeom prst="rect">
            <a:avLst/>
          </a:prstGeom>
        </p:spPr>
        <p:txBody>
          <a:bodyPr wrap="square">
            <a:spAutoFit/>
          </a:bodyPr>
          <a:lstStyle/>
          <a:p>
            <a:pPr>
              <a:buFont typeface="Wingdings" panose="05000000000000000000" pitchFamily="2" charset="2"/>
              <a:buChar char="ü"/>
            </a:pPr>
            <a:r>
              <a:rPr lang="en-GB" sz="2400" dirty="0">
                <a:latin typeface="Comic Sans MS" panose="030F0702030302020204" pitchFamily="66" charset="0"/>
              </a:rPr>
              <a:t>A book bag</a:t>
            </a:r>
          </a:p>
        </p:txBody>
      </p:sp>
      <p:pic>
        <p:nvPicPr>
          <p:cNvPr id="819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91972" y="3625164"/>
            <a:ext cx="2129743" cy="1799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8188548" y="5205869"/>
            <a:ext cx="1268296" cy="461665"/>
          </a:xfrm>
          <a:prstGeom prst="rect">
            <a:avLst/>
          </a:prstGeom>
        </p:spPr>
        <p:txBody>
          <a:bodyPr wrap="none">
            <a:spAutoFit/>
          </a:bodyPr>
          <a:lstStyle/>
          <a:p>
            <a:pPr>
              <a:buFont typeface="Wingdings" panose="05000000000000000000" pitchFamily="2" charset="2"/>
              <a:buChar char="ü"/>
            </a:pPr>
            <a:r>
              <a:rPr lang="en-GB" sz="2400" dirty="0">
                <a:latin typeface="Comic Sans MS" panose="030F0702030302020204" pitchFamily="66" charset="0"/>
              </a:rPr>
              <a:t>PE kit</a:t>
            </a:r>
          </a:p>
        </p:txBody>
      </p:sp>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76574" y="1093533"/>
            <a:ext cx="1867271" cy="1526825"/>
          </a:xfrm>
          <a:prstGeom prst="rect">
            <a:avLst/>
          </a:prstGeom>
        </p:spPr>
      </p:pic>
    </p:spTree>
    <p:extLst>
      <p:ext uri="{BB962C8B-B14F-4D97-AF65-F5344CB8AC3E}">
        <p14:creationId xmlns:p14="http://schemas.microsoft.com/office/powerpoint/2010/main" val="3302490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335981" y="514255"/>
            <a:ext cx="8031366"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What the classrooms will look like:</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7738" y="1160586"/>
            <a:ext cx="3225677" cy="2307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376855" y="1201108"/>
            <a:ext cx="6096000" cy="2616101"/>
          </a:xfrm>
          <a:prstGeom prst="rect">
            <a:avLst/>
          </a:prstGeom>
        </p:spPr>
        <p:txBody>
          <a:bodyPr>
            <a:spAutoFit/>
          </a:bodyPr>
          <a:lstStyle/>
          <a:p>
            <a:r>
              <a:rPr lang="en-GB" sz="2800" dirty="0">
                <a:latin typeface="Comic Sans MS" panose="030F0702030302020204" pitchFamily="66" charset="0"/>
              </a:rPr>
              <a:t>Classrooms may have tables which are set out differently so there is more space for you. It has been organised so that you can still see and talk to each other.</a:t>
            </a:r>
          </a:p>
          <a:p>
            <a:endParaRPr lang="en-GB" sz="2400" dirty="0">
              <a:latin typeface="Comic Sans MS" panose="030F0702030302020204" pitchFamily="66" charset="0"/>
            </a:endParaRPr>
          </a:p>
        </p:txBody>
      </p:sp>
      <p:sp>
        <p:nvSpPr>
          <p:cNvPr id="13" name="Rectangle 12"/>
          <p:cNvSpPr/>
          <p:nvPr/>
        </p:nvSpPr>
        <p:spPr>
          <a:xfrm>
            <a:off x="5076093" y="4061989"/>
            <a:ext cx="3986989" cy="954107"/>
          </a:xfrm>
          <a:prstGeom prst="rect">
            <a:avLst/>
          </a:prstGeom>
        </p:spPr>
        <p:txBody>
          <a:bodyPr wrap="none">
            <a:spAutoFit/>
          </a:bodyPr>
          <a:lstStyle/>
          <a:p>
            <a:r>
              <a:rPr lang="en-GB" sz="2800" dirty="0">
                <a:latin typeface="Comic Sans MS" panose="030F0702030302020204" pitchFamily="66" charset="0"/>
              </a:rPr>
              <a:t>You will have your own </a:t>
            </a:r>
          </a:p>
          <a:p>
            <a:r>
              <a:rPr lang="en-GB" sz="2800" dirty="0">
                <a:latin typeface="Comic Sans MS" panose="030F0702030302020204" pitchFamily="66" charset="0"/>
              </a:rPr>
              <a:t>pencils.</a:t>
            </a: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60577" y="3817209"/>
            <a:ext cx="2515516" cy="2051258"/>
          </a:xfrm>
          <a:prstGeom prst="rect">
            <a:avLst/>
          </a:prstGeom>
        </p:spPr>
      </p:pic>
    </p:spTree>
    <p:extLst>
      <p:ext uri="{BB962C8B-B14F-4D97-AF65-F5344CB8AC3E}">
        <p14:creationId xmlns:p14="http://schemas.microsoft.com/office/powerpoint/2010/main" val="1596464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86258" y="514254"/>
            <a:ext cx="5758308"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Other changes in school:</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296" y="1160585"/>
            <a:ext cx="2486928" cy="17936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215224" y="1312205"/>
            <a:ext cx="4791638" cy="1569660"/>
          </a:xfrm>
          <a:prstGeom prst="rect">
            <a:avLst/>
          </a:prstGeom>
        </p:spPr>
        <p:txBody>
          <a:bodyPr wrap="square">
            <a:spAutoFit/>
          </a:bodyPr>
          <a:lstStyle/>
          <a:p>
            <a:r>
              <a:rPr lang="en-GB" sz="2400" dirty="0">
                <a:latin typeface="Comic Sans MS" panose="030F0702030302020204" pitchFamily="66" charset="0"/>
              </a:rPr>
              <a:t>You will only use the toilets located just outside your classroom. These are just for </a:t>
            </a:r>
          </a:p>
          <a:p>
            <a:r>
              <a:rPr lang="en-GB" sz="2400" b="1" u="sng" dirty="0">
                <a:latin typeface="Comic Sans MS" panose="030F0702030302020204" pitchFamily="66" charset="0"/>
              </a:rPr>
              <a:t>1 </a:t>
            </a:r>
            <a:r>
              <a:rPr lang="en-GB" sz="2400" dirty="0">
                <a:latin typeface="Comic Sans MS" panose="030F0702030302020204" pitchFamily="66" charset="0"/>
              </a:rPr>
              <a:t>class to use.</a:t>
            </a:r>
          </a:p>
        </p:txBody>
      </p:sp>
      <p:sp>
        <p:nvSpPr>
          <p:cNvPr id="5" name="Rectangle 4"/>
          <p:cNvSpPr/>
          <p:nvPr/>
        </p:nvSpPr>
        <p:spPr>
          <a:xfrm>
            <a:off x="5847618" y="3327682"/>
            <a:ext cx="5500321" cy="1569660"/>
          </a:xfrm>
          <a:prstGeom prst="rect">
            <a:avLst/>
          </a:prstGeom>
        </p:spPr>
        <p:txBody>
          <a:bodyPr wrap="square">
            <a:spAutoFit/>
          </a:bodyPr>
          <a:lstStyle/>
          <a:p>
            <a:r>
              <a:rPr lang="en-GB" sz="2400" dirty="0">
                <a:latin typeface="Comic Sans MS" panose="030F0702030302020204" pitchFamily="66" charset="0"/>
              </a:rPr>
              <a:t>Whole school assemblies will not be taking place but you will have your own assembly in the classroom and sometimes in the hall.</a:t>
            </a:r>
          </a:p>
        </p:txBody>
      </p:sp>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6258" y="3110647"/>
            <a:ext cx="2762250"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36034" y="1360061"/>
            <a:ext cx="1974765" cy="1394678"/>
          </a:xfrm>
          <a:prstGeom prst="rect">
            <a:avLst/>
          </a:prstGeom>
        </p:spPr>
      </p:pic>
    </p:spTree>
    <p:extLst>
      <p:ext uri="{BB962C8B-B14F-4D97-AF65-F5344CB8AC3E}">
        <p14:creationId xmlns:p14="http://schemas.microsoft.com/office/powerpoint/2010/main" val="3930635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454042" y="549424"/>
            <a:ext cx="4314001"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New School Rules:</a:t>
            </a:r>
          </a:p>
        </p:txBody>
      </p:sp>
      <p:sp>
        <p:nvSpPr>
          <p:cNvPr id="3" name="Rectangle 2"/>
          <p:cNvSpPr/>
          <p:nvPr/>
        </p:nvSpPr>
        <p:spPr>
          <a:xfrm>
            <a:off x="656492" y="1206698"/>
            <a:ext cx="10879016" cy="954107"/>
          </a:xfrm>
          <a:prstGeom prst="rect">
            <a:avLst/>
          </a:prstGeom>
        </p:spPr>
        <p:txBody>
          <a:bodyPr wrap="square">
            <a:spAutoFit/>
          </a:bodyPr>
          <a:lstStyle/>
          <a:p>
            <a:pPr algn="ctr"/>
            <a:r>
              <a:rPr lang="en-GB" sz="2800" dirty="0">
                <a:latin typeface="Comic Sans MS" panose="030F0702030302020204" pitchFamily="66" charset="0"/>
              </a:rPr>
              <a:t>We will also be following some new rules called </a:t>
            </a:r>
            <a:r>
              <a:rPr lang="en-GB" sz="2800" b="1" u="sng" dirty="0">
                <a:solidFill>
                  <a:srgbClr val="FF0000"/>
                </a:solidFill>
                <a:latin typeface="Comic Sans MS" panose="030F0702030302020204" pitchFamily="66" charset="0"/>
              </a:rPr>
              <a:t>ERIS</a:t>
            </a:r>
            <a:r>
              <a:rPr lang="en-GB" sz="2800" dirty="0">
                <a:solidFill>
                  <a:srgbClr val="FF0000"/>
                </a:solidFill>
                <a:latin typeface="Comic Sans MS" panose="030F0702030302020204" pitchFamily="66" charset="0"/>
              </a:rPr>
              <a:t>. </a:t>
            </a:r>
          </a:p>
          <a:p>
            <a:pPr algn="ctr"/>
            <a:r>
              <a:rPr lang="en-GB" sz="2800" dirty="0">
                <a:latin typeface="Comic Sans MS" panose="030F0702030302020204" pitchFamily="66" charset="0"/>
              </a:rPr>
              <a:t>These rules are to help you keep safe.</a:t>
            </a:r>
          </a:p>
        </p:txBody>
      </p:sp>
      <p:sp>
        <p:nvSpPr>
          <p:cNvPr id="6" name="Rectangle 5"/>
          <p:cNvSpPr/>
          <p:nvPr/>
        </p:nvSpPr>
        <p:spPr>
          <a:xfrm>
            <a:off x="656490" y="2025340"/>
            <a:ext cx="11066583" cy="2985433"/>
          </a:xfrm>
          <a:prstGeom prst="rect">
            <a:avLst/>
          </a:prstGeom>
        </p:spPr>
        <p:txBody>
          <a:bodyPr wrap="square">
            <a:spAutoFit/>
          </a:bodyPr>
          <a:lstStyle/>
          <a:p>
            <a:pPr>
              <a:buFont typeface="Wingdings" panose="05000000000000000000" pitchFamily="2" charset="2"/>
              <a:buChar char="ü"/>
            </a:pPr>
            <a:r>
              <a:rPr lang="en-GB" sz="2800" b="1" u="sng" dirty="0">
                <a:solidFill>
                  <a:srgbClr val="FF0000"/>
                </a:solidFill>
                <a:latin typeface="Comic Sans MS" panose="030F0702030302020204" pitchFamily="66" charset="0"/>
              </a:rPr>
              <a:t>Expected</a:t>
            </a:r>
            <a:r>
              <a:rPr lang="en-GB" sz="2400" dirty="0">
                <a:latin typeface="Comic Sans MS" panose="030F0702030302020204" pitchFamily="66" charset="0"/>
              </a:rPr>
              <a:t>- I am expected to follow the adults instructions all of the time.</a:t>
            </a:r>
          </a:p>
          <a:p>
            <a:pPr>
              <a:buFont typeface="Wingdings" panose="05000000000000000000" pitchFamily="2" charset="2"/>
              <a:buChar char="ü"/>
            </a:pPr>
            <a:r>
              <a:rPr lang="en-GB" sz="2800" b="1" u="sng" dirty="0">
                <a:solidFill>
                  <a:srgbClr val="FF0000"/>
                </a:solidFill>
                <a:latin typeface="Comic Sans MS" panose="030F0702030302020204" pitchFamily="66" charset="0"/>
              </a:rPr>
              <a:t>Remember</a:t>
            </a:r>
            <a:r>
              <a:rPr lang="en-GB" sz="2400" dirty="0">
                <a:latin typeface="Comic Sans MS" panose="030F0702030302020204" pitchFamily="66" charset="0"/>
              </a:rPr>
              <a:t>- I will remember to wash my hands regularly.</a:t>
            </a:r>
          </a:p>
          <a:p>
            <a:pPr>
              <a:buFont typeface="Wingdings" panose="05000000000000000000" pitchFamily="2" charset="2"/>
              <a:buChar char="ü"/>
            </a:pPr>
            <a:r>
              <a:rPr lang="en-GB" sz="2800" b="1" u="sng" dirty="0">
                <a:solidFill>
                  <a:srgbClr val="FF0000"/>
                </a:solidFill>
                <a:latin typeface="Comic Sans MS" panose="030F0702030302020204" pitchFamily="66" charset="0"/>
              </a:rPr>
              <a:t>Important</a:t>
            </a:r>
            <a:r>
              <a:rPr lang="en-GB" sz="2400" dirty="0">
                <a:latin typeface="Comic Sans MS" panose="030F0702030302020204" pitchFamily="66" charset="0"/>
              </a:rPr>
              <a:t>- It is important that I use a tissue if I cough or sneeze and </a:t>
            </a:r>
          </a:p>
          <a:p>
            <a:pPr>
              <a:buFont typeface="Wingdings" panose="05000000000000000000" pitchFamily="2" charset="2"/>
              <a:buChar char="ü"/>
            </a:pPr>
            <a:r>
              <a:rPr lang="en-GB" sz="2400" dirty="0">
                <a:latin typeface="Comic Sans MS" panose="030F0702030302020204" pitchFamily="66" charset="0"/>
              </a:rPr>
              <a:t>I ‘catch it, bin it, kill it’.</a:t>
            </a:r>
          </a:p>
          <a:p>
            <a:pPr>
              <a:buFont typeface="Wingdings" panose="05000000000000000000" pitchFamily="2" charset="2"/>
              <a:buChar char="ü"/>
            </a:pPr>
            <a:r>
              <a:rPr lang="en-GB" sz="2800" b="1" u="sng" dirty="0">
                <a:solidFill>
                  <a:srgbClr val="FF0000"/>
                </a:solidFill>
                <a:latin typeface="Comic Sans MS" panose="030F0702030302020204" pitchFamily="66" charset="0"/>
              </a:rPr>
              <a:t>Safe</a:t>
            </a:r>
            <a:r>
              <a:rPr lang="en-GB" sz="2400" dirty="0">
                <a:solidFill>
                  <a:srgbClr val="FF0000"/>
                </a:solidFill>
                <a:latin typeface="Comic Sans MS" panose="030F0702030302020204" pitchFamily="66" charset="0"/>
              </a:rPr>
              <a:t>-</a:t>
            </a:r>
            <a:r>
              <a:rPr lang="en-GB" sz="2400" dirty="0">
                <a:latin typeface="Comic Sans MS" panose="030F0702030302020204" pitchFamily="66" charset="0"/>
              </a:rPr>
              <a:t> I can keep myself and my bubble safe by letting the adult know if I don’t feel well.</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799" y="4554305"/>
            <a:ext cx="1512277" cy="1428750"/>
          </a:xfrm>
          <a:prstGeom prst="rect">
            <a:avLst/>
          </a:prstGeom>
        </p:spPr>
      </p:pic>
    </p:spTree>
    <p:extLst>
      <p:ext uri="{BB962C8B-B14F-4D97-AF65-F5344CB8AC3E}">
        <p14:creationId xmlns:p14="http://schemas.microsoft.com/office/powerpoint/2010/main" val="2273650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659791" y="597384"/>
            <a:ext cx="7771679"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How you can keep safe at school:</a:t>
            </a:r>
          </a:p>
        </p:txBody>
      </p:sp>
      <p:sp>
        <p:nvSpPr>
          <p:cNvPr id="4" name="Rectangle 3"/>
          <p:cNvSpPr/>
          <p:nvPr/>
        </p:nvSpPr>
        <p:spPr>
          <a:xfrm>
            <a:off x="715107" y="1243715"/>
            <a:ext cx="6096000" cy="1446550"/>
          </a:xfrm>
          <a:prstGeom prst="rect">
            <a:avLst/>
          </a:prstGeom>
        </p:spPr>
        <p:txBody>
          <a:bodyPr>
            <a:spAutoFit/>
          </a:bodyPr>
          <a:lstStyle/>
          <a:p>
            <a:r>
              <a:rPr lang="en-GB" sz="2200" dirty="0">
                <a:latin typeface="Comic Sans MS" panose="030F0702030302020204" pitchFamily="66" charset="0"/>
              </a:rPr>
              <a:t>Wash your hands when you enter and exit the school, before and after break and lunch, when you go to the toilet and if you sneeze or cough.</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2992" y="1243715"/>
            <a:ext cx="2527618" cy="1569660"/>
          </a:xfrm>
          <a:prstGeom prst="rect">
            <a:avLst/>
          </a:prstGeom>
        </p:spPr>
      </p:pic>
      <p:sp>
        <p:nvSpPr>
          <p:cNvPr id="7" name="Rectangle 6"/>
          <p:cNvSpPr/>
          <p:nvPr/>
        </p:nvSpPr>
        <p:spPr>
          <a:xfrm>
            <a:off x="2426495" y="2867287"/>
            <a:ext cx="8108310" cy="1846659"/>
          </a:xfrm>
          <a:prstGeom prst="rect">
            <a:avLst/>
          </a:prstGeom>
        </p:spPr>
        <p:txBody>
          <a:bodyPr wrap="none">
            <a:spAutoFit/>
          </a:bodyPr>
          <a:lstStyle/>
          <a:p>
            <a:r>
              <a:rPr lang="en-GB" sz="2200" dirty="0">
                <a:latin typeface="Comic Sans MS" panose="030F0702030302020204" pitchFamily="66" charset="0"/>
              </a:rPr>
              <a:t>You will have your own work space and your own resources </a:t>
            </a:r>
          </a:p>
          <a:p>
            <a:r>
              <a:rPr lang="en-GB" sz="2200" dirty="0">
                <a:latin typeface="Comic Sans MS" panose="030F0702030302020204" pitchFamily="66" charset="0"/>
              </a:rPr>
              <a:t>including pencils. The desks and chairs will be cleaned every </a:t>
            </a:r>
          </a:p>
          <a:p>
            <a:r>
              <a:rPr lang="en-GB" sz="2200" dirty="0">
                <a:latin typeface="Comic Sans MS" panose="030F0702030302020204" pitchFamily="66" charset="0"/>
              </a:rPr>
              <a:t>lunch time before the afternoon session as well as being </a:t>
            </a:r>
          </a:p>
          <a:p>
            <a:r>
              <a:rPr lang="en-GB" sz="2200" dirty="0">
                <a:latin typeface="Comic Sans MS" panose="030F0702030302020204" pitchFamily="66" charset="0"/>
              </a:rPr>
              <a:t>cleaned after school, ready for the next day</a:t>
            </a:r>
            <a:r>
              <a:rPr lang="en-GB" sz="2400" dirty="0">
                <a:latin typeface="Comic Sans MS" panose="030F0702030302020204" pitchFamily="66" charset="0"/>
              </a:rPr>
              <a:t>.</a:t>
            </a:r>
          </a:p>
          <a:p>
            <a:endParaRPr lang="en-GB" sz="2400" dirty="0">
              <a:latin typeface="Comic Sans MS" panose="030F0702030302020204" pitchFamily="66" charset="0"/>
            </a:endParaRPr>
          </a:p>
        </p:txBody>
      </p:sp>
      <p:sp>
        <p:nvSpPr>
          <p:cNvPr id="8" name="Rectangle 7"/>
          <p:cNvSpPr/>
          <p:nvPr/>
        </p:nvSpPr>
        <p:spPr>
          <a:xfrm>
            <a:off x="1570801" y="4610655"/>
            <a:ext cx="6096000" cy="1107996"/>
          </a:xfrm>
          <a:prstGeom prst="rect">
            <a:avLst/>
          </a:prstGeom>
        </p:spPr>
        <p:txBody>
          <a:bodyPr>
            <a:spAutoFit/>
          </a:bodyPr>
          <a:lstStyle/>
          <a:p>
            <a:r>
              <a:rPr lang="en-GB" sz="2200" dirty="0">
                <a:latin typeface="Comic Sans MS" panose="030F0702030302020204" pitchFamily="66" charset="0"/>
              </a:rPr>
              <a:t>The equipment that is used during break, lunch and P.E. will be cleaned after each session.</a:t>
            </a:r>
          </a:p>
        </p:txBody>
      </p:sp>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6831" y="4326453"/>
            <a:ext cx="2095500"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t="14112" b="15441"/>
          <a:stretch/>
        </p:blipFill>
        <p:spPr>
          <a:xfrm>
            <a:off x="566144" y="2754757"/>
            <a:ext cx="1860352" cy="1552312"/>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7087" y="559586"/>
            <a:ext cx="1482327" cy="807426"/>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22331" y="4056183"/>
            <a:ext cx="1429659" cy="1041609"/>
          </a:xfrm>
          <a:prstGeom prst="rect">
            <a:avLst/>
          </a:prstGeom>
        </p:spPr>
      </p:pic>
    </p:spTree>
    <p:extLst>
      <p:ext uri="{BB962C8B-B14F-4D97-AF65-F5344CB8AC3E}">
        <p14:creationId xmlns:p14="http://schemas.microsoft.com/office/powerpoint/2010/main" val="14544001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940</TotalTime>
  <Words>378</Words>
  <Application>Microsoft Office PowerPoint</Application>
  <PresentationFormat>Widescreen</PresentationFormat>
  <Paragraphs>37</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Comic Sans MS</vt:lpstr>
      <vt:lpstr>Trebuchet MS</vt:lpstr>
      <vt:lpstr>Wingdings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 Nicholas at Wade C of E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 – Bluebell Class</dc:title>
  <dc:creator>Jessica Ives 1</dc:creator>
  <cp:lastModifiedBy>Naz Goulthorpe</cp:lastModifiedBy>
  <cp:revision>75</cp:revision>
  <dcterms:created xsi:type="dcterms:W3CDTF">2020-05-20T14:25:15Z</dcterms:created>
  <dcterms:modified xsi:type="dcterms:W3CDTF">2020-12-09T11:39:48Z</dcterms:modified>
</cp:coreProperties>
</file>