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8" r:id="rId6"/>
    <p:sldId id="267" r:id="rId7"/>
    <p:sldId id="268" r:id="rId8"/>
    <p:sldId id="269" r:id="rId9"/>
    <p:sldId id="270" r:id="rId10"/>
    <p:sldId id="272" r:id="rId11"/>
    <p:sldId id="273" r:id="rId12"/>
    <p:sldId id="274" r:id="rId13"/>
    <p:sldId id="275" r:id="rId14"/>
    <p:sldId id="278" r:id="rId15"/>
    <p:sldId id="279" r:id="rId16"/>
    <p:sldId id="276" r:id="rId17"/>
    <p:sldId id="277" r:id="rId18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33FF"/>
    <a:srgbClr val="E4A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712" autoAdjust="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FC23E10C-4735-4A0D-A76B-FFFBF4B6ED03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87735CDE-2E0B-4188-96E9-ADF9ACB826A9}" type="datetimeFigureOut">
              <a:rPr lang="en-US" noProof="0" smtClean="0"/>
              <a:t>11/18/2020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chart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table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dirty="0"/>
              <a:t>Click icon to add media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onicsplay.co.uk/InteractiveResources.htm" TargetMode="External"/><Relationship Id="rId2" Type="http://schemas.openxmlformats.org/officeDocument/2006/relationships/hyperlink" Target="https://home.oxfordowl.co.uk/reading/learn-to-read-phonics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youtube.com/watch?time_continue=18&amp;v=UCI2mu7URBc&amp;feature=emb_logo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.com/games/phonological-awareness/" TargetMode="External"/><Relationship Id="rId2" Type="http://schemas.openxmlformats.org/officeDocument/2006/relationships/hyperlink" Target="https://www.phonicsbloom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topmarks.co.uk/english-games/5-7-years/letters-and-sound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Kids on Desk Looking at Notebook">
            <a:extLst>
              <a:ext uri="{FF2B5EF4-FFF2-40B4-BE49-F238E27FC236}">
                <a16:creationId xmlns:a16="http://schemas.microsoft.com/office/drawing/2014/main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Year 2</a:t>
            </a:r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Phonics Screening 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guide for parents.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10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21180000">
            <a:off x="63358" y="315916"/>
            <a:ext cx="4672431" cy="1325563"/>
          </a:xfrm>
        </p:spPr>
        <p:txBody>
          <a:bodyPr>
            <a:normAutofit/>
          </a:bodyPr>
          <a:lstStyle/>
          <a:p>
            <a:r>
              <a:rPr lang="en-GB" sz="3600" dirty="0"/>
              <a:t>Using sound buttons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139" y="1814916"/>
            <a:ext cx="4473694" cy="2516453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612" y="1800337"/>
            <a:ext cx="4686368" cy="26360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328" y="4101049"/>
            <a:ext cx="4241959" cy="23861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210351" y="3882299"/>
            <a:ext cx="924025" cy="740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895133" y="5746969"/>
            <a:ext cx="924025" cy="740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84" y="1814916"/>
            <a:ext cx="2108402" cy="737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841" y="1800337"/>
            <a:ext cx="2109399" cy="7376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9661" y="3882299"/>
            <a:ext cx="2109399" cy="88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49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11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websites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740428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+mj-lt"/>
              </a:rPr>
              <a:t>Here are some links to helpful website that give more information on the teaching of Phonics:</a:t>
            </a:r>
          </a:p>
          <a:p>
            <a:pPr lvl="1"/>
            <a:r>
              <a:rPr lang="en-GB" dirty="0">
                <a:latin typeface="+mj-lt"/>
              </a:rPr>
              <a:t>Oxford Owl</a:t>
            </a:r>
          </a:p>
          <a:p>
            <a:pPr marL="0" indent="0">
              <a:buNone/>
            </a:pPr>
            <a:r>
              <a:rPr lang="en-GB" u="sng" dirty="0">
                <a:hlinkClick r:id="rId2"/>
              </a:rPr>
              <a:t>https://home.oxfordowl.co.uk/reading/learn-to-read-phonics/</a:t>
            </a:r>
            <a:endParaRPr lang="en-GB" u="sng" dirty="0"/>
          </a:p>
          <a:p>
            <a:pPr marL="0" indent="0">
              <a:buNone/>
            </a:pPr>
            <a:endParaRPr lang="en-GB" u="sng" dirty="0"/>
          </a:p>
          <a:p>
            <a:pPr lvl="1"/>
            <a:r>
              <a:rPr lang="en-GB" dirty="0">
                <a:latin typeface="+mj-lt"/>
              </a:rPr>
              <a:t>Phonics Play: </a:t>
            </a:r>
          </a:p>
          <a:p>
            <a:pPr marL="0" indent="0">
              <a:buNone/>
            </a:pPr>
            <a:r>
              <a:rPr lang="en-GB" u="sng" dirty="0">
                <a:hlinkClick r:id="rId3"/>
              </a:rPr>
              <a:t>https://www.phonicsplay.co.uk/InteractiveResources.htm</a:t>
            </a:r>
            <a:endParaRPr lang="en-GB" u="sng" dirty="0"/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>
                <a:latin typeface="+mj-lt"/>
              </a:rPr>
              <a:t>YouTube – phoneme pronunciation:</a:t>
            </a:r>
          </a:p>
          <a:p>
            <a:pPr marL="0" indent="0">
              <a:buNone/>
            </a:pPr>
            <a:r>
              <a:rPr lang="en-GB" u="sng" dirty="0">
                <a:hlinkClick r:id="rId4"/>
              </a:rPr>
              <a:t>https://www.youtube.com/watch?time_continue=18&amp;v=UCI2mu7URBc&amp;feature=emb_logo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400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12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21180000">
            <a:off x="287502" y="338768"/>
            <a:ext cx="4649220" cy="1325563"/>
          </a:xfrm>
        </p:spPr>
        <p:txBody>
          <a:bodyPr>
            <a:normAutofit/>
          </a:bodyPr>
          <a:lstStyle/>
          <a:p>
            <a:r>
              <a:rPr lang="en-GB" sz="3200" dirty="0"/>
              <a:t>Online Phonics Games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07605" y="1942690"/>
            <a:ext cx="5750805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rgbClr val="000000"/>
                </a:solidFill>
                <a:latin typeface="+mj-lt"/>
              </a:rPr>
              <a:t>Click on the links below to access free phonics games.  </a:t>
            </a:r>
            <a:endParaRPr lang="en-GB" dirty="0">
              <a:solidFill>
                <a:srgbClr val="000000"/>
              </a:solidFill>
              <a:latin typeface="+mj-lt"/>
              <a:hlinkClick r:id="rId2"/>
            </a:endParaRPr>
          </a:p>
          <a:p>
            <a:pPr marL="0" indent="0">
              <a:buNone/>
            </a:pPr>
            <a:endParaRPr lang="en-GB" b="1" u="sng" dirty="0">
              <a:solidFill>
                <a:srgbClr val="000000"/>
              </a:solidFill>
              <a:latin typeface="+mj-lt"/>
              <a:hlinkClick r:id="rId2"/>
            </a:endParaRPr>
          </a:p>
          <a:p>
            <a:pPr marL="0" indent="0" algn="ctr">
              <a:buNone/>
            </a:pPr>
            <a:r>
              <a:rPr lang="en-GB" b="1" u="sng" dirty="0">
                <a:solidFill>
                  <a:srgbClr val="000000"/>
                </a:solidFill>
                <a:latin typeface="+mj-lt"/>
                <a:hlinkClick r:id="rId2"/>
              </a:rPr>
              <a:t>Phonics Bloom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u="sng" dirty="0">
                <a:solidFill>
                  <a:schemeClr val="tx2"/>
                </a:solidFill>
                <a:latin typeface="+mj-lt"/>
                <a:hlinkClick r:id="rId3"/>
              </a:rPr>
              <a:t>Education.com</a:t>
            </a:r>
            <a:endParaRPr lang="en-GB" b="1" u="sng" dirty="0">
              <a:solidFill>
                <a:schemeClr val="tx2"/>
              </a:solidFill>
              <a:latin typeface="+mj-lt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u="sng" dirty="0">
                <a:solidFill>
                  <a:schemeClr val="tx2"/>
                </a:solidFill>
                <a:latin typeface="+mj-lt"/>
                <a:hlinkClick r:id="rId4"/>
              </a:rPr>
              <a:t>Top Marks</a:t>
            </a:r>
            <a:endParaRPr lang="en-GB" b="1" u="sng" dirty="0">
              <a:solidFill>
                <a:schemeClr val="tx2"/>
              </a:solidFill>
              <a:latin typeface="+mj-lt"/>
            </a:endParaRPr>
          </a:p>
          <a:p>
            <a:pPr marL="0" indent="0">
              <a:buNone/>
            </a:pPr>
            <a:endParaRPr lang="en-GB" b="1" u="sng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3558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13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dirty="0">
                <a:latin typeface="+mj-lt"/>
              </a:rPr>
              <a:t>If you have any questions regarding the Phonics Screening Check, please contact the school office and arrange </a:t>
            </a:r>
            <a:r>
              <a:rPr lang="en-GB" sz="3200">
                <a:latin typeface="+mj-lt"/>
              </a:rPr>
              <a:t>a telephone </a:t>
            </a:r>
            <a:r>
              <a:rPr lang="en-GB" sz="3200" dirty="0">
                <a:latin typeface="+mj-lt"/>
              </a:rPr>
              <a:t>appointment with your child’s class teacher.  </a:t>
            </a:r>
          </a:p>
        </p:txBody>
      </p:sp>
    </p:spTree>
    <p:extLst>
      <p:ext uri="{BB962C8B-B14F-4D97-AF65-F5344CB8AC3E}">
        <p14:creationId xmlns:p14="http://schemas.microsoft.com/office/powerpoint/2010/main" val="716707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14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+mj-lt"/>
              </a:rPr>
              <a:t>Thank you for your ongoing support</a:t>
            </a:r>
          </a:p>
          <a:p>
            <a:pPr marL="0" indent="0" algn="ctr">
              <a:buNone/>
            </a:pPr>
            <a:r>
              <a:rPr lang="en-GB" sz="4800" dirty="0">
                <a:latin typeface="+mj-lt"/>
              </a:rPr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834" y="2705100"/>
            <a:ext cx="58293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anchor="ctr">
            <a:normAutofit/>
          </a:bodyPr>
          <a:lstStyle/>
          <a:p>
            <a:r>
              <a:rPr lang="en-US" dirty="0"/>
              <a:t>What is Phonics?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EFBA0A-AEAE-4972-8181-4B73C7BF3FBA}"/>
              </a:ext>
            </a:extLst>
          </p:cNvPr>
          <p:cNvSpPr txBox="1"/>
          <p:nvPr/>
        </p:nvSpPr>
        <p:spPr>
          <a:xfrm>
            <a:off x="6099463" y="1639164"/>
            <a:ext cx="5633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00"/>
                </a:solidFill>
                <a:latin typeface="+mj-lt"/>
              </a:rPr>
              <a:t>Children are taught to read by breaking down (segmenting) words into separate sounds or ‘phonemes’. They are then taught how to blend these sounds together to read the whole word. </a:t>
            </a:r>
          </a:p>
          <a:p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r>
              <a:rPr lang="en-GB" sz="2000" dirty="0">
                <a:solidFill>
                  <a:srgbClr val="000000"/>
                </a:solidFill>
                <a:latin typeface="+mj-lt"/>
              </a:rPr>
              <a:t>Children in Key Stage 1 have a phonics lesson daily and they are encouraged to use these strategies to read and write in other lessons. </a:t>
            </a:r>
          </a:p>
          <a:p>
            <a:endParaRPr lang="en-GB" sz="20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593" t="26666" r="21797" b="19612"/>
          <a:stretch/>
        </p:blipFill>
        <p:spPr>
          <a:xfrm rot="20835052">
            <a:off x="1588444" y="1864140"/>
            <a:ext cx="2633786" cy="14059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1562" t="26818" r="23040" b="19849"/>
          <a:stretch/>
        </p:blipFill>
        <p:spPr>
          <a:xfrm rot="1455553">
            <a:off x="1643086" y="3262472"/>
            <a:ext cx="2903262" cy="15722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744062" y="4809263"/>
            <a:ext cx="513738" cy="448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24630" t="24697" r="25852" b="12879"/>
          <a:stretch/>
        </p:blipFill>
        <p:spPr>
          <a:xfrm rot="20438260">
            <a:off x="2118162" y="4509723"/>
            <a:ext cx="2623224" cy="186018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371734" y="5945824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anchor="ctr">
            <a:normAutofit/>
          </a:bodyPr>
          <a:lstStyle/>
          <a:p>
            <a:r>
              <a:rPr lang="en-US" sz="3600" dirty="0"/>
              <a:t>What is the aim of the check?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746270" y="1942690"/>
            <a:ext cx="5157787" cy="491530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>
                <a:solidFill>
                  <a:srgbClr val="000000"/>
                </a:solidFill>
                <a:latin typeface="+mj-lt"/>
              </a:rPr>
              <a:t>The Phonics Screening Check is designed to confirm whether individual children have learnt phonic decoding (i.e. apply their knowledge of letter-sound relationships) and blending (i.e. the skill of joining individual speech sounds (phonemes) together to make a word)  skills to an appropriate standard</a:t>
            </a:r>
          </a:p>
          <a:p>
            <a:pPr>
              <a:lnSpc>
                <a:spcPct val="120000"/>
              </a:lnSpc>
            </a:pPr>
            <a:endParaRPr lang="en-GB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endParaRPr lang="en-GB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dirty="0">
                <a:solidFill>
                  <a:srgbClr val="000000"/>
                </a:solidFill>
                <a:latin typeface="+mj-lt"/>
              </a:rPr>
              <a:t> This ‘mid-point’ check will allow teachers to ensure that any gaps in children’s knowledge is filled by the end of Year 2.  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8580" t="20401" r="49460" b="8182"/>
          <a:stretch/>
        </p:blipFill>
        <p:spPr>
          <a:xfrm>
            <a:off x="6307281" y="1278083"/>
            <a:ext cx="4207849" cy="528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48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When will the screening happen?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5980555" y="2145622"/>
            <a:ext cx="5183188" cy="318463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0000"/>
                </a:solidFill>
                <a:latin typeface="+mj-lt"/>
              </a:rPr>
              <a:t>Every Year 2 child in the country will be taking the Phonics Screening Check in November to make up for the missed check in June.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0000"/>
                </a:solidFill>
                <a:latin typeface="+mj-lt"/>
              </a:rPr>
              <a:t>Those Year 2 children who don’t pass will be taking the check again later in the school year.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600" dirty="0">
                <a:solidFill>
                  <a:srgbClr val="000000"/>
                </a:solidFill>
                <a:latin typeface="+mj-lt"/>
              </a:rPr>
              <a:t>The results will be reported to parents as part of the annual school report. 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1788" t="10462" r="11196" b="12535"/>
          <a:stretch/>
        </p:blipFill>
        <p:spPr>
          <a:xfrm rot="20878953">
            <a:off x="2055186" y="2224454"/>
            <a:ext cx="3025150" cy="30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70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anchor="ctr">
            <a:normAutofit/>
          </a:bodyPr>
          <a:lstStyle/>
          <a:p>
            <a:r>
              <a:rPr lang="en-US" sz="3200" dirty="0"/>
              <a:t>What do we expect children to do?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759715" y="1527464"/>
            <a:ext cx="5457248" cy="4291445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00000"/>
                </a:solidFill>
                <a:latin typeface="+mj-lt"/>
              </a:rPr>
              <a:t>The check is very similar to tasks the children already complete during phonics lessons</a:t>
            </a:r>
          </a:p>
          <a:p>
            <a:pPr marL="0" indent="0">
              <a:spcBef>
                <a:spcPct val="50000"/>
              </a:spcBef>
              <a:buNone/>
            </a:pPr>
            <a:endParaRPr lang="en-GB" altLang="en-US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00000"/>
                </a:solidFill>
                <a:latin typeface="+mj-lt"/>
              </a:rPr>
              <a:t>Children will be asked to ‘sound out’ a word and blend the sounds together, </a:t>
            </a:r>
            <a:r>
              <a:rPr lang="en-GB" altLang="en-US" dirty="0" err="1">
                <a:solidFill>
                  <a:srgbClr val="000000"/>
                </a:solidFill>
                <a:latin typeface="+mj-lt"/>
              </a:rPr>
              <a:t>eg</a:t>
            </a:r>
            <a:r>
              <a:rPr lang="en-GB" altLang="en-US" dirty="0">
                <a:solidFill>
                  <a:srgbClr val="000000"/>
                </a:solidFill>
                <a:latin typeface="+mj-lt"/>
              </a:rPr>
              <a:t> d-o-g - dog</a:t>
            </a:r>
          </a:p>
          <a:p>
            <a:pPr>
              <a:spcBef>
                <a:spcPct val="50000"/>
              </a:spcBef>
            </a:pPr>
            <a:endParaRPr lang="en-GB" altLang="en-US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00000"/>
                </a:solidFill>
                <a:latin typeface="+mj-lt"/>
              </a:rPr>
              <a:t>The focus of the check is to see which sounds the children know</a:t>
            </a:r>
          </a:p>
          <a:p>
            <a:pPr>
              <a:spcBef>
                <a:spcPct val="50000"/>
              </a:spcBef>
            </a:pPr>
            <a:endParaRPr lang="en-GB" altLang="en-US" dirty="0">
              <a:solidFill>
                <a:srgbClr val="000000"/>
              </a:solidFill>
              <a:latin typeface="+mj-lt"/>
            </a:endParaRPr>
          </a:p>
          <a:p>
            <a:pPr algn="ctr">
              <a:spcBef>
                <a:spcPct val="50000"/>
              </a:spcBef>
              <a:buNone/>
            </a:pPr>
            <a:r>
              <a:rPr lang="en-GB" altLang="en-US" sz="3200" dirty="0">
                <a:solidFill>
                  <a:schemeClr val="accent1"/>
                </a:solidFill>
                <a:latin typeface="+mj-lt"/>
              </a:rPr>
              <a:t>THIS IS NOT A READING TEST</a:t>
            </a:r>
            <a:endParaRPr lang="en-GB" altLang="en-US" dirty="0">
              <a:solidFill>
                <a:schemeClr val="accent1"/>
              </a:solidFill>
              <a:latin typeface="+mj-lt"/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139" y="1942691"/>
            <a:ext cx="3333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31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anchor="ctr">
            <a:normAutofit/>
          </a:bodyPr>
          <a:lstStyle/>
          <a:p>
            <a:r>
              <a:rPr lang="en-US" dirty="0"/>
              <a:t>Example words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7445" t="13858" r="34544" b="9239"/>
          <a:stretch/>
        </p:blipFill>
        <p:spPr>
          <a:xfrm>
            <a:off x="3272446" y="1682496"/>
            <a:ext cx="3351352" cy="51755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6525" t="10133" r="34225" b="11867"/>
          <a:stretch/>
        </p:blipFill>
        <p:spPr>
          <a:xfrm>
            <a:off x="7015653" y="1682495"/>
            <a:ext cx="3387217" cy="50808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0936" y="2404872"/>
            <a:ext cx="216712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Alien/Pseudo words</a:t>
            </a:r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2798064" y="2542032"/>
            <a:ext cx="1728216" cy="186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585704" y="3123579"/>
            <a:ext cx="1511808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7030A0"/>
                </a:solidFill>
                <a:latin typeface="Comic Sans MS" panose="030F0702030302020204" pitchFamily="66" charset="0"/>
              </a:rPr>
              <a:t>Real words</a:t>
            </a:r>
          </a:p>
        </p:txBody>
      </p:sp>
      <p:cxnSp>
        <p:nvCxnSpPr>
          <p:cNvPr id="18" name="Straight Arrow Connector 17"/>
          <p:cNvCxnSpPr>
            <a:stCxn id="16" idx="1"/>
          </p:cNvCxnSpPr>
          <p:nvPr/>
        </p:nvCxnSpPr>
        <p:spPr>
          <a:xfrm flipH="1" flipV="1">
            <a:off x="9354312" y="2657895"/>
            <a:ext cx="1231392" cy="650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598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CE12C-1113-4332-9B50-566BE474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noProof="0" smtClean="0"/>
              <a:pPr>
                <a:spcAft>
                  <a:spcPts val="600"/>
                </a:spcAft>
              </a:pPr>
              <a:t>7</a:t>
            </a:fld>
            <a:endParaRPr lang="en-US" noProof="0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89C5B889-A737-4AEE-88AD-7EB8513C7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7904" y="345340"/>
            <a:ext cx="4541374" cy="1325563"/>
          </a:xfrm>
        </p:spPr>
        <p:txBody>
          <a:bodyPr>
            <a:noAutofit/>
          </a:bodyPr>
          <a:lstStyle/>
          <a:p>
            <a:r>
              <a:rPr lang="en-US" sz="3000" dirty="0"/>
              <a:t>How will the children complete the check?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9FB584E-34B9-4E86-B7DF-74AB3AED0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3937" y="2194561"/>
            <a:ext cx="4889634" cy="239268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altLang="en-US" sz="3800" dirty="0">
                <a:latin typeface="+mj-lt"/>
              </a:rPr>
              <a:t>The children will complete the check one at a time in a quiet area of the school. </a:t>
            </a:r>
          </a:p>
          <a:p>
            <a:pPr marL="0" indent="0">
              <a:lnSpc>
                <a:spcPct val="120000"/>
              </a:lnSpc>
              <a:spcBef>
                <a:spcPct val="50000"/>
              </a:spcBef>
              <a:buNone/>
            </a:pPr>
            <a:r>
              <a:rPr lang="en-GB" altLang="en-US" sz="3800" dirty="0">
                <a:latin typeface="+mj-lt"/>
              </a:rPr>
              <a:t>The screening will only take 5-10 mins with each child.</a:t>
            </a:r>
          </a:p>
          <a:p>
            <a:pPr marL="0" indent="0" algn="ctr">
              <a:buNone/>
            </a:pPr>
            <a:endParaRPr lang="en-US" sz="96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304" y="2107932"/>
            <a:ext cx="4230628" cy="3249123"/>
          </a:xfrm>
          <a:prstGeom prst="rect">
            <a:avLst/>
          </a:prstGeom>
          <a:ln w="158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375478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How can you help?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8480" y="1632584"/>
            <a:ext cx="9997520" cy="49104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>
                <a:latin typeface="+mj-lt"/>
              </a:rPr>
              <a:t>The way in which you learnt to read, is probably very different from the way we teach children to read now, so here is a quick guide to some of the things you can do to help you child in preparation for the Screening Check.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+mj-lt"/>
              </a:rPr>
              <a:t>Remind your child to look for the following when faced with an unfamiliar word (real or alien/pseudo) </a:t>
            </a:r>
          </a:p>
          <a:p>
            <a:pPr lvl="1"/>
            <a:r>
              <a:rPr lang="en-GB" sz="2000" dirty="0">
                <a:solidFill>
                  <a:srgbClr val="0070C0"/>
                </a:solidFill>
                <a:latin typeface="+mj-lt"/>
              </a:rPr>
              <a:t>Look for any familiar digraphs first, then any trigraphs, then any split digraphs.  What ever is left are single phonemes.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latin typeface="+mj-lt"/>
              </a:rPr>
              <a:t>Encourage children to use sound buttons when breaking the words down. </a:t>
            </a:r>
          </a:p>
          <a:p>
            <a:pPr lvl="1"/>
            <a:r>
              <a:rPr lang="en-GB" sz="2000" dirty="0">
                <a:solidFill>
                  <a:srgbClr val="00B050"/>
                </a:solidFill>
                <a:latin typeface="+mj-lt"/>
              </a:rPr>
              <a:t>A dot for a single phoneme, a small line for a digraph/</a:t>
            </a:r>
            <a:r>
              <a:rPr lang="en-GB" sz="2000" dirty="0" err="1">
                <a:solidFill>
                  <a:srgbClr val="00B050"/>
                </a:solidFill>
                <a:latin typeface="+mj-lt"/>
              </a:rPr>
              <a:t>trigraph</a:t>
            </a:r>
            <a:r>
              <a:rPr lang="en-GB" sz="2000" dirty="0">
                <a:solidFill>
                  <a:srgbClr val="00B050"/>
                </a:solidFill>
                <a:latin typeface="+mj-lt"/>
              </a:rPr>
              <a:t> and a hook for an split digraphs. These should all be placed under the letters in the word. (see next slide for information on sound buttons)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latin typeface="+mj-lt"/>
              </a:rPr>
              <a:t>Play some online game</a:t>
            </a:r>
          </a:p>
          <a:p>
            <a:pPr lvl="1"/>
            <a:r>
              <a:rPr lang="en-GB" dirty="0">
                <a:solidFill>
                  <a:srgbClr val="7030A0"/>
                </a:solidFill>
                <a:latin typeface="+mj-lt"/>
              </a:rPr>
              <a:t>Please see the Phonics section on the school website for links to online games.  </a:t>
            </a:r>
          </a:p>
          <a:p>
            <a:pPr lvl="1"/>
            <a:endParaRPr lang="en-GB" dirty="0">
              <a:latin typeface="+mj-lt"/>
            </a:endParaRPr>
          </a:p>
          <a:p>
            <a:pPr lvl="1"/>
            <a:endParaRPr lang="en-GB" dirty="0">
              <a:latin typeface="+mj-lt"/>
            </a:endParaRPr>
          </a:p>
          <a:p>
            <a:pPr lvl="1"/>
            <a:endParaRPr lang="en-GB" sz="2000" dirty="0">
              <a:solidFill>
                <a:srgbClr val="0070C0"/>
              </a:solidFill>
              <a:latin typeface="+mj-lt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371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282DB-8687-42F5-9946-217BF2C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743" y="5945824"/>
            <a:ext cx="64225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C0CDE5-970C-4CC4-BF43-0DA127E73E82}" type="slidenum">
              <a:rPr lang="en-US" noProof="0" smtClean="0"/>
              <a:pPr>
                <a:spcAft>
                  <a:spcPts val="600"/>
                </a:spcAft>
              </a:pPr>
              <a:t>9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3E7ADB-4D65-4D68-BD81-5EA8E21E9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63548" y="301992"/>
            <a:ext cx="4621780" cy="1325563"/>
          </a:xfrm>
        </p:spPr>
        <p:txBody>
          <a:bodyPr anchor="ctr">
            <a:normAutofit/>
          </a:bodyPr>
          <a:lstStyle/>
          <a:p>
            <a:r>
              <a:rPr lang="en-GB" sz="3600" dirty="0"/>
              <a:t>Using sound buttons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83DFB40-4CF6-4A71-97C2-B6990BD24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8184" y="1637189"/>
            <a:ext cx="10442575" cy="2749508"/>
          </a:xfrm>
          <a:prstGeom prst="rect">
            <a:avLst/>
          </a:prstGeom>
          <a:noFill/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13FC99-5BAA-4507-A9CA-4A5A91F07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946" y="3714280"/>
            <a:ext cx="11046694" cy="1344833"/>
          </a:xfrm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US" sz="2800" noProof="0" dirty="0">
                <a:solidFill>
                  <a:schemeClr val="tx2"/>
                </a:solidFill>
              </a:rPr>
              <a:t>single phoneme   </a:t>
            </a:r>
            <a:r>
              <a:rPr lang="en-US" sz="2800" noProof="0" dirty="0">
                <a:solidFill>
                  <a:schemeClr val="accent1"/>
                </a:solidFill>
              </a:rPr>
              <a:t>digraph or </a:t>
            </a:r>
            <a:r>
              <a:rPr lang="en-US" sz="2800" noProof="0" dirty="0" err="1">
                <a:solidFill>
                  <a:schemeClr val="accent1"/>
                </a:solidFill>
              </a:rPr>
              <a:t>trigraph</a:t>
            </a:r>
            <a:r>
              <a:rPr lang="en-US" sz="2800" noProof="0" dirty="0">
                <a:solidFill>
                  <a:schemeClr val="accent1"/>
                </a:solidFill>
              </a:rPr>
              <a:t>     </a:t>
            </a:r>
            <a:r>
              <a:rPr lang="en-US" sz="2800" noProof="0" dirty="0">
                <a:solidFill>
                  <a:srgbClr val="00B050"/>
                </a:solidFill>
              </a:rPr>
              <a:t>split diagraph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67600" y="314960"/>
            <a:ext cx="448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4"/>
                </a:solidFill>
              </a:rPr>
              <a:t>We use sound buttons to help children recognise the different parts of a word.  (single phonemes, digraphs, trigraphs and split digraphs)</a:t>
            </a:r>
          </a:p>
        </p:txBody>
      </p:sp>
    </p:spTree>
    <p:extLst>
      <p:ext uri="{BB962C8B-B14F-4D97-AF65-F5344CB8AC3E}">
        <p14:creationId xmlns:p14="http://schemas.microsoft.com/office/powerpoint/2010/main" val="1948219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F6C8FF-3D90-457B-9108-406F928CD7CB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elements/1.1/"/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701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Franklin Gothic Book</vt:lpstr>
      <vt:lpstr>Office Theme</vt:lpstr>
      <vt:lpstr>Phonics Screening </vt:lpstr>
      <vt:lpstr>What is Phonics?</vt:lpstr>
      <vt:lpstr>What is the aim of the check?</vt:lpstr>
      <vt:lpstr>When will the screening happen?</vt:lpstr>
      <vt:lpstr>What do we expect children to do?</vt:lpstr>
      <vt:lpstr>Example words</vt:lpstr>
      <vt:lpstr>How will the children complete the check?</vt:lpstr>
      <vt:lpstr>How can you help?</vt:lpstr>
      <vt:lpstr>Using sound buttons</vt:lpstr>
      <vt:lpstr>Using sound buttons</vt:lpstr>
      <vt:lpstr>Useful websites</vt:lpstr>
      <vt:lpstr>Online Phonics Games</vt:lpstr>
      <vt:lpstr>Questions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2020-09-05T15:16:17Z</dcterms:created>
  <dcterms:modified xsi:type="dcterms:W3CDTF">2020-11-18T15:17:33Z</dcterms:modified>
</cp:coreProperties>
</file>